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5" r:id="rId2"/>
    <p:sldId id="310" r:id="rId3"/>
    <p:sldId id="320" r:id="rId4"/>
    <p:sldId id="321" r:id="rId5"/>
    <p:sldId id="311" r:id="rId6"/>
    <p:sldId id="322" r:id="rId7"/>
    <p:sldId id="323" r:id="rId8"/>
    <p:sldId id="329" r:id="rId9"/>
    <p:sldId id="324" r:id="rId10"/>
    <p:sldId id="325" r:id="rId11"/>
    <p:sldId id="326" r:id="rId12"/>
    <p:sldId id="327" r:id="rId13"/>
    <p:sldId id="328" r:id="rId14"/>
    <p:sldId id="330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9" autoAdjust="0"/>
  </p:normalViewPr>
  <p:slideViewPr>
    <p:cSldViewPr showGuides="1">
      <p:cViewPr varScale="1">
        <p:scale>
          <a:sx n="54" d="100"/>
          <a:sy n="54" d="100"/>
        </p:scale>
        <p:origin x="82" y="92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3/13/2025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3/13/2025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Cyberphysical</a:t>
            </a:r>
            <a:r>
              <a:rPr lang="en-US" dirty="0"/>
              <a:t> system, </a:t>
            </a:r>
            <a:r>
              <a:rPr lang="en-US"/>
              <a:t>which includes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215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274DE-7A1A-94C9-9811-CE16C84D3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65EED2-C3EC-C2F1-5E34-1B725841E8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07800B-F151-B18F-666F-C3D6901640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979BC-BECA-DA0A-63DF-FDF147E21D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406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51C47-1A22-2BA1-2616-6F8DFE1F5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B28C89-2EEC-7B7A-CE5D-0653FB8205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B74514-C8AB-E3D3-3139-79272BAAEB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Testing shows that MKII maintains high packet reception raters (PRR) by selecting optimal frequencies in real-time.</a:t>
            </a:r>
          </a:p>
          <a:p>
            <a:r>
              <a:rPr lang="en-US" dirty="0"/>
              <a:t>Figure-7: Clustering analysis reveals periods of links fading and interference across frequencies.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81615E-96A2-2682-4E89-902FD9C74D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45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CCE440-E1E1-8FC9-901B-41025377A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5C14D1-BD3C-9362-633B-FC55D61AAA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217485-AD1F-120C-14F9-0861C67B04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F6BDE-FEFD-7007-644A-E01A8ECA5E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174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New York, citizens can call 311 to make noise complains. If a certain volume of complaints occur in a specific location, an inspector is sent to investigate the noise.</a:t>
            </a:r>
          </a:p>
          <a:p>
            <a:r>
              <a:rPr lang="en-US" dirty="0"/>
              <a:t>Unfortunately the turnaround time is not fast enough to deal with most complaints and there is typically a four or five days delay in their response.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75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E9D9C9-A588-B3AE-439A-B8C6D6E81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665F75-2A0F-2042-498B-C19A9089E5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59DBBB-180D-D281-EACF-39100D5F57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C7315-610E-81B8-31E8-4B59AFAEAE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51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0CEF7-816D-F70C-8101-D1D0D54F3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134A5B-36A4-2575-3BA4-AEB1047610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6D6A96-4215-0E9A-60F4-296B186553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MKII motes are designed for autonomous infrastructure-free deployment.</a:t>
            </a:r>
          </a:p>
          <a:p>
            <a:r>
              <a:rPr lang="en-US" dirty="0"/>
              <a:t>It uses:</a:t>
            </a:r>
          </a:p>
          <a:p>
            <a:pPr marL="228600" indent="-228600">
              <a:buAutoNum type="arabicPeriod"/>
            </a:pPr>
            <a:r>
              <a:rPr lang="en-US" dirty="0"/>
              <a:t>5W solar panels and lithium-titanate (LTO) batteries for year-round power.</a:t>
            </a:r>
          </a:p>
          <a:p>
            <a:pPr marL="228600" indent="-228600">
              <a:buAutoNum type="arabicPeriod"/>
            </a:pPr>
            <a:r>
              <a:rPr lang="en-US" dirty="0"/>
              <a:t>A software-defined Battery Management System (BMS) that optimizes charging and prevents failure.</a:t>
            </a:r>
          </a:p>
          <a:p>
            <a:pPr marL="228600" indent="-228600">
              <a:buAutoNum type="arabicPeriod"/>
            </a:pPr>
            <a:r>
              <a:rPr lang="en-US" dirty="0"/>
              <a:t>Multi-hop LoRa networking, enabling devices to communicate over long distances.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4C2BA-46F7-CAB0-9408-27B11F69F2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15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DDCDB-7067-B5D3-75B6-36630179A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67F7E4-145E-D0A8-8AF1-48354CFE3A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AF3A99-9100-987D-0D44-FFF2751EFF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New York, citizens can call 311 to make noise complains. If a certain volume of complaints occur in a specific location, an inspector is sent to investigate the noise.</a:t>
            </a:r>
          </a:p>
          <a:p>
            <a:r>
              <a:rPr lang="en-US" dirty="0"/>
              <a:t>Unfortunately the turnaround time is not fast enough to deal with most complaints and there is typically a four or five days delay in their response.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42B441-FB68-8941-D919-DAB21BAA60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74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A365C8-ACDC-57F3-AAEA-92F149ACB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D487DF-EE18-5455-F5ED-523A6C886E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1C76DE-8E38-074A-7C02-5E0DF1BA3E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New York, citizens can call 311 to make noise complains. If a certain volume of complaints occur in a specific location, an inspector is sent to investigate the noise.</a:t>
            </a:r>
          </a:p>
          <a:p>
            <a:r>
              <a:rPr lang="en-US" dirty="0"/>
              <a:t>Unfortunately the turnaround time is not fast enough to deal with most complaints and there is typically a four or five days delay in their response.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614E9-2B4E-1611-5F3B-F447118059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3304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AB864-529E-DE43-7C66-0ACD48D96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F067E9-C7FC-193E-DB2B-06CA26F14C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46E5C5-8BBC-0BB8-6DB2-7B09CD8FC1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New York, citizens can call 311 to make noise complains. If a certain volume of complaints occur in a specific location, an inspector is sent to investigate the noise.</a:t>
            </a:r>
          </a:p>
          <a:p>
            <a:r>
              <a:rPr lang="en-US" dirty="0"/>
              <a:t>Unfortunately the turnaround time is not fast enough to deal with most complaints and there is typically a four or five days delay in their response.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3D1FAD-9A3C-27AE-CDE8-103C1134B8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68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600DC-BEA5-9E68-B3CA-49CEE3487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900421-1EC3-BBA4-E74F-9BB03EC2AA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3DAD28-D05E-FFC5-BC01-A829DDD308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New York, citizens can call 311 to make noise complains. If a certain volume of complaints occur in a specific location, an inspector is sent to investigate the noise.</a:t>
            </a:r>
          </a:p>
          <a:p>
            <a:r>
              <a:rPr lang="en-US" dirty="0"/>
              <a:t>Unfortunately the turnaround time is not fast enough to deal with most complaints and there is typically a four or five days delay in their response.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10286-278E-B9C5-41CC-C64997D8CE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595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A44ABD-DDC0-3928-D843-538A45A3C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DF20A8-CE62-B065-53F0-00551BEEB8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583500-A529-A677-4889-8939257680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New York, citizens can call 311 to make noise complains. If a certain volume of complaints occur in a specific location, an inspector is sent to investigate the noise.</a:t>
            </a:r>
          </a:p>
          <a:p>
            <a:r>
              <a:rPr lang="en-US" dirty="0"/>
              <a:t>Unfortunately the turnaround time is not fast enough to deal with most complaints and there is typically a four or five days delay in their response.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A72F1-51FC-BE3B-C540-F56B752F0D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925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3/13/2025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3/13/2025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3/13/2025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3/13/2025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3/13/2025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3/13/2025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3/13/2025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3/13/2025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3/13/2025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3/13/2025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3/13/2025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 Layout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Rensildi Kalanxhi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F61A7-0AF9-3014-8E20-4A15C7C70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12" y="992281"/>
            <a:ext cx="10526594" cy="370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424EB-8306-27C3-F440-F77041655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6D4248A-DD4C-B064-CB90-EBAFF9830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SONYC-L3 evaluation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80AA2B9-9B78-9897-6230-372E6D95B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Superior accuracy to larger models while requiring </a:t>
            </a:r>
            <a:r>
              <a:rPr lang="en-US" dirty="0">
                <a:solidFill>
                  <a:srgbClr val="FF0000"/>
                </a:solidFill>
              </a:rPr>
              <a:t>~1MB memory</a:t>
            </a:r>
          </a:p>
          <a:p>
            <a:pPr lvl="2"/>
            <a:r>
              <a:rPr lang="en-US" dirty="0"/>
              <a:t>L3-Net</a:t>
            </a:r>
          </a:p>
          <a:p>
            <a:pPr lvl="2"/>
            <a:r>
              <a:rPr lang="en-US" dirty="0"/>
              <a:t>EdgeL3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790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B9C77-99CC-D648-1356-1DAFF80A7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7424838C-2F91-069A-8B3B-2B520F97B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8812" y="-152719"/>
            <a:ext cx="9144001" cy="1371600"/>
          </a:xfrm>
        </p:spPr>
        <p:txBody>
          <a:bodyPr/>
          <a:lstStyle/>
          <a:p>
            <a:r>
              <a:rPr lang="en-US" dirty="0"/>
              <a:t>SONYC-L3 vs L3-Net &amp; L3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2A89307-7F11-BE05-C489-219563102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2"/>
            <a:endParaRPr lang="en-US" dirty="0"/>
          </a:p>
          <a:p>
            <a:pPr lvl="2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EC66B-3ACF-2396-EB25-09921C09D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75" y="1904362"/>
            <a:ext cx="4734586" cy="45726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666BDF-05AF-AFA3-49DD-F75EC71D57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651" y="1904362"/>
            <a:ext cx="5181599" cy="4572638"/>
          </a:xfrm>
          <a:prstGeom prst="rect">
            <a:avLst/>
          </a:prstGeom>
        </p:spPr>
      </p:pic>
      <p:sp>
        <p:nvSpPr>
          <p:cNvPr id="2" name="Title 12">
            <a:extLst>
              <a:ext uri="{FF2B5EF4-FFF2-40B4-BE49-F238E27FC236}">
                <a16:creationId xmlns:a16="http://schemas.microsoft.com/office/drawing/2014/main" id="{EF74B594-EFBF-4EC2-B686-9C11DC22429D}"/>
              </a:ext>
            </a:extLst>
          </p:cNvPr>
          <p:cNvSpPr txBox="1">
            <a:spLocks/>
          </p:cNvSpPr>
          <p:nvPr/>
        </p:nvSpPr>
        <p:spPr>
          <a:xfrm>
            <a:off x="1500609" y="1180781"/>
            <a:ext cx="4419599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Comparison of </a:t>
            </a:r>
            <a:r>
              <a:rPr lang="en-US" sz="1400" dirty="0" err="1"/>
              <a:t>melspectrograms</a:t>
            </a:r>
            <a:endParaRPr lang="en-US" sz="1400" dirty="0"/>
          </a:p>
        </p:txBody>
      </p:sp>
      <p:sp>
        <p:nvSpPr>
          <p:cNvPr id="4" name="Title 12">
            <a:extLst>
              <a:ext uri="{FF2B5EF4-FFF2-40B4-BE49-F238E27FC236}">
                <a16:creationId xmlns:a16="http://schemas.microsoft.com/office/drawing/2014/main" id="{907A4E0D-3388-C5AC-3B19-128D8B93FDED}"/>
              </a:ext>
            </a:extLst>
          </p:cNvPr>
          <p:cNvSpPr txBox="1">
            <a:spLocks/>
          </p:cNvSpPr>
          <p:nvPr/>
        </p:nvSpPr>
        <p:spPr>
          <a:xfrm>
            <a:off x="6622086" y="1203789"/>
            <a:ext cx="4764727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SONYC-L3 is a reduced version of L3-NET with CNN optimization layers for low-power execution</a:t>
            </a:r>
          </a:p>
        </p:txBody>
      </p:sp>
    </p:spTree>
    <p:extLst>
      <p:ext uri="{BB962C8B-B14F-4D97-AF65-F5344CB8AC3E}">
        <p14:creationId xmlns:p14="http://schemas.microsoft.com/office/powerpoint/2010/main" val="282471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60B90C-C38E-0418-B893-616D5949D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84B8B0E-BB7B-B01F-05AE-7894F7976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SONYC-L3 evaluation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DA50F1F-5242-8CBF-2E4B-93E4F7058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Superior accuracy to larger models while requiring </a:t>
            </a:r>
            <a:r>
              <a:rPr lang="en-US" dirty="0">
                <a:solidFill>
                  <a:srgbClr val="FF0000"/>
                </a:solidFill>
              </a:rPr>
              <a:t>~1MB memory</a:t>
            </a:r>
          </a:p>
          <a:p>
            <a:pPr lvl="2"/>
            <a:r>
              <a:rPr lang="en-US" dirty="0"/>
              <a:t>L3-Net</a:t>
            </a:r>
          </a:p>
          <a:p>
            <a:pPr lvl="2"/>
            <a:r>
              <a:rPr lang="en-US" dirty="0"/>
              <a:t>EdgeL3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99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CFE42-C81E-1025-A7F8-79D9203AD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6344AE43-0E91-904F-B306-10F05B79C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Management of External Interference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583238D-C92F-0EAC-C363-7BDB5BB834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/>
          <a:p>
            <a:pPr lvl="2"/>
            <a:r>
              <a:rPr lang="en-US" sz="1700"/>
              <a:t>902-928 MHz ISM band in urban areas.</a:t>
            </a:r>
          </a:p>
          <a:p>
            <a:pPr lvl="3"/>
            <a:r>
              <a:rPr lang="en-US" sz="1700"/>
              <a:t>High interference</a:t>
            </a:r>
          </a:p>
          <a:p>
            <a:pPr lvl="3"/>
            <a:r>
              <a:rPr lang="en-US" sz="1700"/>
              <a:t>Signal fading</a:t>
            </a:r>
          </a:p>
          <a:p>
            <a:pPr lvl="2"/>
            <a:r>
              <a:rPr lang="en-US" sz="1700"/>
              <a:t>Solution:</a:t>
            </a:r>
          </a:p>
          <a:p>
            <a:pPr lvl="3"/>
            <a:r>
              <a:rPr lang="en-US" sz="1700"/>
              <a:t>Monitor noise, RSSI, and SNR in different frequencies.</a:t>
            </a:r>
          </a:p>
          <a:p>
            <a:pPr lvl="3"/>
            <a:r>
              <a:rPr lang="en-US" sz="1700"/>
              <a:t>Select most stable frequency (using passive and activate scanning)</a:t>
            </a:r>
          </a:p>
          <a:p>
            <a:pPr lvl="3"/>
            <a:r>
              <a:rPr lang="en-US" sz="1700"/>
              <a:t>Pre-node selection (Adapt dynamically locally)</a:t>
            </a:r>
          </a:p>
          <a:p>
            <a:pPr lvl="3"/>
            <a:r>
              <a:rPr lang="en-US" sz="1700"/>
              <a:t>Network-Wide Optimization (Adapt dynamically globally)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38FBC9-4C78-E8D5-7950-A301FEFB4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183" y="2332674"/>
            <a:ext cx="4419600" cy="32594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4766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687799-BFD0-A2DB-38B4-DA456425B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6D5DE715-A91D-6D14-4749-E078CD00D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SONYC-L3 evaluation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0B7A96C-41B7-B65A-B789-449CBA35F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Superior accuracy to larger models while requiring </a:t>
            </a:r>
            <a:r>
              <a:rPr lang="en-US" dirty="0">
                <a:solidFill>
                  <a:srgbClr val="FF0000"/>
                </a:solidFill>
              </a:rPr>
              <a:t>~1MB memory</a:t>
            </a:r>
          </a:p>
          <a:p>
            <a:pPr lvl="2"/>
            <a:r>
              <a:rPr lang="en-US" dirty="0"/>
              <a:t>L3-Net</a:t>
            </a:r>
          </a:p>
          <a:p>
            <a:pPr lvl="2"/>
            <a:r>
              <a:rPr lang="en-US" dirty="0"/>
              <a:t>EdgeL3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886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What is SONYC?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/>
          <a:p>
            <a:r>
              <a:rPr lang="en-US" dirty="0"/>
              <a:t>Sounds of New York City (SONYC) </a:t>
            </a:r>
          </a:p>
          <a:p>
            <a:r>
              <a:rPr lang="en-US" dirty="0"/>
              <a:t>Is a wireless sensor network</a:t>
            </a:r>
          </a:p>
          <a:p>
            <a:r>
              <a:rPr lang="en-US" dirty="0"/>
              <a:t>Goals</a:t>
            </a:r>
          </a:p>
          <a:p>
            <a:pPr lvl="1"/>
            <a:r>
              <a:rPr lang="en-US" sz="2400"/>
              <a:t>Monitor</a:t>
            </a:r>
          </a:p>
          <a:p>
            <a:pPr lvl="1"/>
            <a:r>
              <a:rPr lang="en-US" sz="2400"/>
              <a:t>Analyze</a:t>
            </a:r>
          </a:p>
          <a:p>
            <a:pPr lvl="1"/>
            <a:r>
              <a:rPr lang="en-US" sz="2400"/>
              <a:t>Reduce noise pollution</a:t>
            </a:r>
          </a:p>
        </p:txBody>
      </p:sp>
      <p:pic>
        <p:nvPicPr>
          <p:cNvPr id="5" name="Picture 4" descr="A diagram of a map&#10;&#10;AI-generated content may be incorrect.">
            <a:extLst>
              <a:ext uri="{FF2B5EF4-FFF2-40B4-BE49-F238E27FC236}">
                <a16:creationId xmlns:a16="http://schemas.microsoft.com/office/drawing/2014/main" id="{92AB48AD-6D29-229D-8BE4-F8DE2F9C0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183" y="2481835"/>
            <a:ext cx="4419600" cy="29611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B4DDDC-05E1-29DE-D0C8-AE496B977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9DC25B8-AE60-C97A-A4D2-04D7F2BF0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SONYC was created?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202D196-FFDB-6397-D1E8-F3FA55233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Noise Pollution</a:t>
            </a:r>
          </a:p>
          <a:p>
            <a:pPr lvl="1"/>
            <a:r>
              <a:rPr lang="en-US" dirty="0"/>
              <a:t>Short-Term Effects</a:t>
            </a:r>
          </a:p>
          <a:p>
            <a:pPr lvl="2"/>
            <a:r>
              <a:rPr lang="en-US" dirty="0"/>
              <a:t>Sleep disruption</a:t>
            </a:r>
          </a:p>
          <a:p>
            <a:pPr lvl="2"/>
            <a:r>
              <a:rPr lang="en-US" dirty="0"/>
              <a:t>Stress</a:t>
            </a:r>
          </a:p>
          <a:p>
            <a:pPr lvl="1"/>
            <a:r>
              <a:rPr lang="en-US" dirty="0"/>
              <a:t>Long-Term Effects</a:t>
            </a:r>
          </a:p>
          <a:p>
            <a:pPr lvl="1"/>
            <a:r>
              <a:rPr lang="en-US" dirty="0"/>
              <a:t>Cardiovascular disease</a:t>
            </a:r>
          </a:p>
          <a:p>
            <a:pPr lvl="1"/>
            <a:r>
              <a:rPr lang="en-US" dirty="0"/>
              <a:t>Hearing loss</a:t>
            </a:r>
          </a:p>
        </p:txBody>
      </p:sp>
    </p:spTree>
    <p:extLst>
      <p:ext uri="{BB962C8B-B14F-4D97-AF65-F5344CB8AC3E}">
        <p14:creationId xmlns:p14="http://schemas.microsoft.com/office/powerpoint/2010/main" val="128484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796A1-7CAD-489F-9D0D-F73B0BA60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A40FDFE2-CEA8-9E73-375A-BBCD6F045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MKI (Mach 1) &amp; MKII (Mach 2)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7F116D5-9BCB-F1C4-4C97-4724DCBA4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Old SONYC relied on MKI</a:t>
            </a:r>
          </a:p>
          <a:p>
            <a:pPr lvl="1"/>
            <a:r>
              <a:rPr lang="en-US" dirty="0"/>
              <a:t>Raspberry Pi-based devices</a:t>
            </a:r>
          </a:p>
          <a:p>
            <a:pPr lvl="2"/>
            <a:r>
              <a:rPr lang="en-US" dirty="0"/>
              <a:t>Required power &amp; Wi-Fi infrastructure</a:t>
            </a:r>
          </a:p>
          <a:p>
            <a:pPr lvl="2"/>
            <a:r>
              <a:rPr lang="en-US" dirty="0"/>
              <a:t>Limited deployment to only ~3% of NYC</a:t>
            </a:r>
          </a:p>
          <a:p>
            <a:r>
              <a:rPr lang="en-US" dirty="0"/>
              <a:t>MKII motes (solved the previous problems/limitations)</a:t>
            </a:r>
          </a:p>
          <a:p>
            <a:pPr lvl="1"/>
            <a:r>
              <a:rPr lang="en-US" dirty="0"/>
              <a:t>Real-time noise classification</a:t>
            </a:r>
          </a:p>
          <a:p>
            <a:pPr lvl="1"/>
            <a:r>
              <a:rPr lang="en-US" dirty="0"/>
              <a:t>Solar powered (no power infrastructure)</a:t>
            </a:r>
          </a:p>
          <a:p>
            <a:pPr lvl="1"/>
            <a:r>
              <a:rPr lang="en-US" dirty="0"/>
              <a:t>LoRa networking replaced city Wi-Fi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67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E4CCCE-C48E-2C80-AD3C-4AF225E4B4B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93812" y="1523047"/>
            <a:ext cx="4419599" cy="3811904"/>
          </a:xfrm>
          <a:prstGeom prst="rect">
            <a:avLst/>
          </a:prstGeom>
          <a:noFill/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3D400EA-1C00-D578-EB8E-94AF4017502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75413" y="1523048"/>
            <a:ext cx="4419600" cy="381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35CE3-9CB4-783C-A209-7C827C45DD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091F769D-AFD9-E64A-7087-2EC06AAA4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MKII 4 key </a:t>
            </a:r>
            <a:r>
              <a:rPr lang="en-US"/>
              <a:t>hardware components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91380D-7755-2E2B-A8AE-0BB65BC7B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468" y="1905001"/>
            <a:ext cx="4094225" cy="4114800"/>
          </a:xfrm>
          <a:prstGeom prst="rect">
            <a:avLst/>
          </a:prstGeom>
          <a:noFill/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7495E24-142D-6202-1261-8BC639AE9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/>
          <a:p>
            <a:r>
              <a:rPr lang="en-US" sz="2200"/>
              <a:t>Digital 12S MEMS</a:t>
            </a:r>
          </a:p>
          <a:p>
            <a:pPr lvl="1"/>
            <a:r>
              <a:rPr lang="en-US" sz="2200"/>
              <a:t>Microphone for audio sensing.</a:t>
            </a:r>
          </a:p>
          <a:p>
            <a:r>
              <a:rPr lang="en-US" sz="2200"/>
              <a:t>LoRa radio chip (SX1276)</a:t>
            </a:r>
          </a:p>
          <a:p>
            <a:pPr lvl="1"/>
            <a:r>
              <a:rPr lang="en-US" sz="2200"/>
              <a:t>Long-range communication.</a:t>
            </a:r>
          </a:p>
          <a:p>
            <a:r>
              <a:rPr lang="en-US" sz="2200"/>
              <a:t>Solar-powered battery system</a:t>
            </a:r>
          </a:p>
          <a:p>
            <a:pPr lvl="1"/>
            <a:r>
              <a:rPr lang="en-US" sz="2200"/>
              <a:t>Energy management.</a:t>
            </a:r>
          </a:p>
          <a:p>
            <a:r>
              <a:rPr lang="en-US" sz="2200"/>
              <a:t>ARM Cortex-M7 microcontroller</a:t>
            </a:r>
          </a:p>
          <a:p>
            <a:pPr lvl="1"/>
            <a:r>
              <a:rPr lang="en-US" sz="2200"/>
              <a:t>Real-time processing &amp; low power.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370843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0EB03-5970-D735-6A5D-8B01C13C2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59A056C-DEFA-FDFC-8689-928C85A14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Whats </a:t>
            </a:r>
            <a:r>
              <a:rPr lang="en-US" dirty="0" err="1"/>
              <a:t>eMote</a:t>
            </a:r>
            <a:r>
              <a:rPr lang="en-US" dirty="0"/>
              <a:t> runtime?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78ECEF-1731-92E2-9653-EC11C15AD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468" y="1905001"/>
            <a:ext cx="4094225" cy="4114800"/>
          </a:xfrm>
          <a:prstGeom prst="rect">
            <a:avLst/>
          </a:prstGeom>
          <a:noFill/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B6C42AE-D3B2-A60B-580B-6FAFEE2E6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/>
          <a:p>
            <a:pPr lvl="1"/>
            <a:r>
              <a:rPr lang="en-US" sz="2400"/>
              <a:t>Efficient execution</a:t>
            </a:r>
          </a:p>
          <a:p>
            <a:pPr lvl="2"/>
            <a:r>
              <a:rPr lang="en-US" sz="2400"/>
              <a:t>ML models</a:t>
            </a:r>
          </a:p>
          <a:p>
            <a:pPr lvl="2"/>
            <a:r>
              <a:rPr lang="en-US" sz="2400"/>
              <a:t>Networking</a:t>
            </a:r>
          </a:p>
          <a:p>
            <a:pPr lvl="2"/>
            <a:r>
              <a:rPr lang="en-US" sz="2400"/>
              <a:t>System management</a:t>
            </a:r>
          </a:p>
          <a:p>
            <a:pPr lvl="1"/>
            <a:r>
              <a:rPr lang="en-US" sz="2400"/>
              <a:t>Integrates with SONYC infrastructure</a:t>
            </a:r>
          </a:p>
          <a:p>
            <a:pPr lvl="2"/>
            <a:r>
              <a:rPr lang="en-US" sz="2400"/>
              <a:t>Data transfer</a:t>
            </a:r>
          </a:p>
          <a:p>
            <a:pPr lvl="2"/>
            <a:r>
              <a:rPr lang="en-US" sz="2400"/>
              <a:t>Cloud-based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4130575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8C3E5-42A9-875F-6CE7-B79FCD2BD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5922B3F-29CB-17A7-FDE8-66613D2EA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MKII</a:t>
            </a:r>
          </a:p>
        </p:txBody>
      </p:sp>
      <p:pic>
        <p:nvPicPr>
          <p:cNvPr id="8" name="Picture 7" descr="A solar panel on a metal structure&#10;&#10;AI-generated content may be incorrect.">
            <a:extLst>
              <a:ext uri="{FF2B5EF4-FFF2-40B4-BE49-F238E27FC236}">
                <a16:creationId xmlns:a16="http://schemas.microsoft.com/office/drawing/2014/main" id="{13B8D843-298C-66FC-B3E7-8A61F23B2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0424" y="1904999"/>
            <a:ext cx="5598368" cy="41148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01198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8B425-1930-0060-BB40-506F50892F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50EB290-75AD-536A-797B-03352FB31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SONYC-L3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E4A08B3-10F4-61FA-DBEA-3496ADCCC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CNN audio embedding model (mote-scale deployment)</a:t>
            </a:r>
          </a:p>
          <a:p>
            <a:pPr lvl="1"/>
            <a:r>
              <a:rPr lang="en-US" dirty="0"/>
              <a:t>Reducing input resolution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Lower sampling rate</a:t>
            </a:r>
          </a:p>
          <a:p>
            <a:pPr lvl="1"/>
            <a:r>
              <a:rPr lang="en-US" dirty="0"/>
              <a:t>Halving convolutional filters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Minimize activation memory</a:t>
            </a:r>
          </a:p>
          <a:p>
            <a:pPr lvl="1"/>
            <a:r>
              <a:rPr lang="en-US" dirty="0"/>
              <a:t>Applying 8-bit quantization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Reduce memory usage by 100x</a:t>
            </a:r>
          </a:p>
          <a:p>
            <a:pPr lvl="1"/>
            <a:r>
              <a:rPr lang="en-US" dirty="0"/>
              <a:t>Using Specialized Embedding Approximation (SEA)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Knowledge distillation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Training data reduced by 10x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273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982</TotalTime>
  <Words>789</Words>
  <Application>Microsoft Office PowerPoint</Application>
  <PresentationFormat>Custom</PresentationFormat>
  <Paragraphs>111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Corbel</vt:lpstr>
      <vt:lpstr>Digital Blue Tunnel 16x9</vt:lpstr>
      <vt:lpstr>Title Layout</vt:lpstr>
      <vt:lpstr>What is SONYC?</vt:lpstr>
      <vt:lpstr>Why SONYC was created?</vt:lpstr>
      <vt:lpstr>MKI (Mach 1) &amp; MKII (Mach 2)</vt:lpstr>
      <vt:lpstr>PowerPoint Presentation</vt:lpstr>
      <vt:lpstr>MKII 4 key hardware components</vt:lpstr>
      <vt:lpstr>Whats eMote runtime?</vt:lpstr>
      <vt:lpstr>MKII</vt:lpstr>
      <vt:lpstr>SONYC-L3</vt:lpstr>
      <vt:lpstr>SONYC-L3 evaluation</vt:lpstr>
      <vt:lpstr>SONYC-L3 vs L3-Net &amp; L3</vt:lpstr>
      <vt:lpstr>SONYC-L3 evaluation</vt:lpstr>
      <vt:lpstr>Management of External Interference</vt:lpstr>
      <vt:lpstr>SONYC-L3 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Rensildi Kalanxhi</dc:creator>
  <cp:lastModifiedBy>Rensildi Kalanxhi</cp:lastModifiedBy>
  <cp:revision>4</cp:revision>
  <dcterms:created xsi:type="dcterms:W3CDTF">2025-02-25T21:58:41Z</dcterms:created>
  <dcterms:modified xsi:type="dcterms:W3CDTF">2025-03-13T21:35:38Z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